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Montserrat Black"/>
      <p:bold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Anaheim"/>
      <p:regular r:id="rId35"/>
    </p:embeddedFont>
    <p:embeddedFont>
      <p:font typeface="Bebas Neue"/>
      <p:regular r:id="rId36"/>
    </p:embeddedFont>
    <p:embeddedFont>
      <p:font typeface="PT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9377047-F680-4C90-849E-0B3E8CD4635E}">
  <a:tblStyle styleId="{69377047-F680-4C90-849E-0B3E8CD463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Black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font" Target="fonts/MontserratBlack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Anaheim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37" Type="http://schemas.openxmlformats.org/officeDocument/2006/relationships/font" Target="fonts/PTSans-regular.fntdata"/><Relationship Id="rId14" Type="http://schemas.openxmlformats.org/officeDocument/2006/relationships/slide" Target="slides/slide9.xml"/><Relationship Id="rId36" Type="http://schemas.openxmlformats.org/officeDocument/2006/relationships/font" Target="fonts/BebasNeue-regular.fntdata"/><Relationship Id="rId17" Type="http://schemas.openxmlformats.org/officeDocument/2006/relationships/slide" Target="slides/slide12.xml"/><Relationship Id="rId39" Type="http://schemas.openxmlformats.org/officeDocument/2006/relationships/font" Target="fonts/PTSans-italic.fntdata"/><Relationship Id="rId16" Type="http://schemas.openxmlformats.org/officeDocument/2006/relationships/slide" Target="slides/slide11.xml"/><Relationship Id="rId38" Type="http://schemas.openxmlformats.org/officeDocument/2006/relationships/font" Target="fonts/PTSans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g2de2d8d4d39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2" name="Google Shape;1392;g2de2d8d4d39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8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g2de2d8d4d39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" name="Google Shape;1410;g2de2d8d4d39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2de2d8d4d39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2de2d8d4d39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g2de2d8d4d39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6" name="Google Shape;1446;g2de2d8d4d39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2de2d8d4d39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" name="Google Shape;1463;g2de2d8d4d39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2de2d8d4d39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2de2d8d4d39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2de2d8d4d39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2de2d8d4d39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2de2d8d4d39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2de2d8d4d39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2de2d8d4d39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Google Shape;1531;g2de2d8d4d39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734a882cf6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734a882cf6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1734a882cf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1734a882cf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1734a882cf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Google Shape;1572;g1734a882cf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g1734a882cf6_0_1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3" name="Google Shape;1593;g1734a882cf6_0_1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g1734a882cf6_0_8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0" name="Google Shape;1620;g1734a882cf6_0_8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1734a882cf6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1734a882cf6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2de2d8d4d3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g2de2d8d4d3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2de2d8d4d39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2de2d8d4d39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g2de2d8d4d3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Google Shape;1320;g2de2d8d4d3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2de2d8d4d39_0_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2de2d8d4d39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g2de2d8d4d39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Google Shape;1356;g2de2d8d4d39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g2de2d8d4d39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" name="Google Shape;1374;g2de2d8d4d39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8" name="Google Shape;538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1" name="Google Shape;541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4" name="Google Shape;544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7" name="Google Shape;547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" name="Google Shape;550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9" name="Google Shape;599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5" name="Google Shape;645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9" name="Google Shape;649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1" name="Google Shape;671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" name="Google Shape;721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2" name="Google Shape;722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5" name="Google Shape;725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0" name="Google Shape;750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3" name="Google Shape;753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6" name="Google Shape;786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7" name="Google Shape;787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2" name="Google Shape;812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7" name="Google Shape;817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2" name="Google Shape;842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6" name="Google Shape;846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7" name="Google Shape;847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8" name="Google Shape;848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9" name="Google Shape;849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5" name="Google Shape;875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9" name="Google Shape;879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1" name="Google Shape;881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2" name="Google Shape;882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3" name="Google Shape;883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4" name="Google Shape;884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5" name="Google Shape;885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6" name="Google Shape;886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49" name="Google Shape;949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1" name="Google Shape;951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8" name="Google Shape;978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9" name="Google Shape;979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1" name="Google Shape;981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2" name="Google Shape;982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4" name="Google Shape;984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5" name="Google Shape;985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02" name="Google Shape;1002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" name="Google Shape;208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5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35.png"/><Relationship Id="rId5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29.png"/><Relationship Id="rId5" Type="http://schemas.openxmlformats.org/officeDocument/2006/relationships/image" Target="../media/image2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3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33.png"/><Relationship Id="rId5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4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14.png"/><Relationship Id="rId7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4.png"/><Relationship Id="rId4" Type="http://schemas.openxmlformats.org/officeDocument/2006/relationships/image" Target="../media/image14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7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3" name="Google Shape;1233;p3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4" name="Google Shape;1234;p32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5" name="Google Shape;1235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36" name="Google Shape;1236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39" name="Google Shape;1239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" name="Google Shape;1241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2" name="Google Shape;1242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44" name="Google Shape;1244;p32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5" name="Google Shape;1245;p3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Machine</a:t>
            </a:r>
            <a:r>
              <a:rPr lang="en" sz="5200"/>
              <a:t> learning project</a:t>
            </a:r>
            <a:r>
              <a:rPr lang="en" sz="520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" sz="5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41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grpSp>
        <p:nvGrpSpPr>
          <p:cNvPr id="1395" name="Google Shape;1395;p41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396" name="Google Shape;1396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" name="Google Shape;1398;p41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399" name="Google Shape;1399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1" name="Google Shape;1401;p41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402" name="Google Shape;1402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04" name="Google Shape;1404;p41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05" name="Google Shape;1405;p41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Passive aggressive Classifier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406" name="Google Shape;140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25" y="1382725"/>
            <a:ext cx="4146125" cy="296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750" y="1764575"/>
            <a:ext cx="4817024" cy="22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42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grpSp>
        <p:nvGrpSpPr>
          <p:cNvPr id="1413" name="Google Shape;1413;p42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414" name="Google Shape;1414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6" name="Google Shape;1416;p42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417" name="Google Shape;1417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9" name="Google Shape;1419;p42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420" name="Google Shape;1420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22" name="Google Shape;1422;p42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23" name="Google Shape;1423;p42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Stochastic gradient descent </a:t>
            </a:r>
            <a:r>
              <a:rPr b="1" lang="en" sz="1700">
                <a:solidFill>
                  <a:schemeClr val="dk1"/>
                </a:solidFill>
              </a:rPr>
              <a:t>classifier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424" name="Google Shape;142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951175"/>
            <a:ext cx="4206300" cy="205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5" name="Google Shape;1425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6300" y="2043425"/>
            <a:ext cx="4770876" cy="17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43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grpSp>
        <p:nvGrpSpPr>
          <p:cNvPr id="1431" name="Google Shape;1431;p43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432" name="Google Shape;1432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" name="Google Shape;1434;p43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435" name="Google Shape;1435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7" name="Google Shape;1437;p43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438" name="Google Shape;1438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40" name="Google Shape;1440;p43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41" name="Google Shape;1441;p43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Extra trees Classifiter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442" name="Google Shape;1442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526625"/>
            <a:ext cx="4392624" cy="235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3" name="Google Shape;1443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5450" y="1759175"/>
            <a:ext cx="4301700" cy="189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44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</a:t>
            </a:r>
            <a:endParaRPr/>
          </a:p>
        </p:txBody>
      </p:sp>
      <p:grpSp>
        <p:nvGrpSpPr>
          <p:cNvPr id="1449" name="Google Shape;1449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450" name="Google Shape;1450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2" name="Google Shape;1452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453" name="Google Shape;1453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5" name="Google Shape;1455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456" name="Google Shape;1456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58" name="Google Shape;1458;p44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59" name="Google Shape;1459;p44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Kmean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460" name="Google Shape;146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7250" y="2032200"/>
            <a:ext cx="5734049" cy="11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45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</a:t>
            </a:r>
            <a:endParaRPr/>
          </a:p>
        </p:txBody>
      </p:sp>
      <p:grpSp>
        <p:nvGrpSpPr>
          <p:cNvPr id="1466" name="Google Shape;1466;p45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467" name="Google Shape;1467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9" name="Google Shape;1469;p45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470" name="Google Shape;1470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2" name="Google Shape;1472;p45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473" name="Google Shape;1473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75" name="Google Shape;1475;p45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6" name="Google Shape;1476;p45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AgglomerariveClustering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477" name="Google Shape;147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5150" y="2226834"/>
            <a:ext cx="5734051" cy="178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46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</a:t>
            </a:r>
            <a:endParaRPr/>
          </a:p>
        </p:txBody>
      </p:sp>
      <p:grpSp>
        <p:nvGrpSpPr>
          <p:cNvPr id="1483" name="Google Shape;1483;p46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484" name="Google Shape;1484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6" name="Google Shape;1486;p46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487" name="Google Shape;1487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" name="Google Shape;1489;p46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490" name="Google Shape;1490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92" name="Google Shape;1492;p46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3" name="Google Shape;1493;p46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DBSCAN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494" name="Google Shape;149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0500" y="2072850"/>
            <a:ext cx="5734051" cy="153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47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</a:t>
            </a:r>
            <a:endParaRPr/>
          </a:p>
        </p:txBody>
      </p:sp>
      <p:grpSp>
        <p:nvGrpSpPr>
          <p:cNvPr id="1500" name="Google Shape;1500;p47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01" name="Google Shape;1501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3" name="Google Shape;1503;p47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04" name="Google Shape;1504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6" name="Google Shape;1506;p47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07" name="Google Shape;1507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09" name="Google Shape;1509;p47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0" name="Google Shape;1510;p47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Decision</a:t>
            </a:r>
            <a:r>
              <a:rPr b="1" lang="en" sz="1700">
                <a:solidFill>
                  <a:schemeClr val="dk1"/>
                </a:solidFill>
              </a:rPr>
              <a:t> Tree Regression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511" name="Google Shape;151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1975" y="2401250"/>
            <a:ext cx="5734051" cy="1295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48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</a:t>
            </a:r>
            <a:endParaRPr/>
          </a:p>
        </p:txBody>
      </p:sp>
      <p:grpSp>
        <p:nvGrpSpPr>
          <p:cNvPr id="1517" name="Google Shape;1517;p48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18" name="Google Shape;1518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0" name="Google Shape;1520;p48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21" name="Google Shape;1521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3" name="Google Shape;1523;p48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24" name="Google Shape;1524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26" name="Google Shape;1526;p48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527" name="Google Shape;1527;p48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Random Forest </a:t>
            </a:r>
            <a:r>
              <a:rPr b="1" lang="en" sz="1700">
                <a:solidFill>
                  <a:schemeClr val="dk1"/>
                </a:solidFill>
              </a:rPr>
              <a:t>Regression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528" name="Google Shape;152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1350" y="2297450"/>
            <a:ext cx="5734049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49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</a:t>
            </a:r>
            <a:endParaRPr/>
          </a:p>
        </p:txBody>
      </p:sp>
      <p:grpSp>
        <p:nvGrpSpPr>
          <p:cNvPr id="1534" name="Google Shape;1534;p49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5" name="Google Shape;1535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7" name="Google Shape;1537;p49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8" name="Google Shape;1538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0" name="Google Shape;1540;p49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1" name="Google Shape;1541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43" name="Google Shape;1543;p49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544" name="Google Shape;1544;p49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Elastic</a:t>
            </a:r>
            <a:r>
              <a:rPr b="1" lang="en" sz="1700">
                <a:solidFill>
                  <a:schemeClr val="dk1"/>
                </a:solidFill>
              </a:rPr>
              <a:t> net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545" name="Google Shape;1545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5575" y="2170575"/>
            <a:ext cx="5734051" cy="1493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5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Process</a:t>
            </a:r>
            <a:endParaRPr/>
          </a:p>
        </p:txBody>
      </p:sp>
      <p:sp>
        <p:nvSpPr>
          <p:cNvPr id="1551" name="Google Shape;1551;p50"/>
          <p:cNvSpPr txBox="1"/>
          <p:nvPr/>
        </p:nvSpPr>
        <p:spPr>
          <a:xfrm>
            <a:off x="6379488" y="2313675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80%</a:t>
            </a:r>
            <a:endParaRPr sz="21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2" name="Google Shape;1552;p50"/>
          <p:cNvSpPr txBox="1"/>
          <p:nvPr/>
        </p:nvSpPr>
        <p:spPr>
          <a:xfrm>
            <a:off x="6379488" y="2888626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20</a:t>
            </a:r>
            <a:r>
              <a:rPr lang="en" sz="21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%</a:t>
            </a:r>
            <a:endParaRPr sz="130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3" name="Google Shape;1553;p50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4" name="Google Shape;1554;p50"/>
          <p:cNvSpPr txBox="1"/>
          <p:nvPr/>
        </p:nvSpPr>
        <p:spPr>
          <a:xfrm>
            <a:off x="7235688" y="2313672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Train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5" name="Google Shape;1555;p50"/>
          <p:cNvSpPr txBox="1"/>
          <p:nvPr/>
        </p:nvSpPr>
        <p:spPr>
          <a:xfrm>
            <a:off x="7235688" y="288862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test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6" name="Google Shape;1556;p50"/>
          <p:cNvSpPr txBox="1"/>
          <p:nvPr/>
        </p:nvSpPr>
        <p:spPr>
          <a:xfrm>
            <a:off x="4675463" y="277140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1557" name="Google Shape;1557;p50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558" name="Google Shape;1558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0" name="Google Shape;1560;p50"/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561" name="Google Shape;1561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3" name="Google Shape;1563;p50"/>
          <p:cNvGrpSpPr/>
          <p:nvPr/>
        </p:nvGrpSpPr>
        <p:grpSpPr>
          <a:xfrm>
            <a:off x="6180225" y="982400"/>
            <a:ext cx="76825" cy="76800"/>
            <a:chOff x="3104875" y="1099400"/>
            <a:chExt cx="76825" cy="76800"/>
          </a:xfrm>
        </p:grpSpPr>
        <p:sp>
          <p:nvSpPr>
            <p:cNvPr id="1564" name="Google Shape;1564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66" name="Google Shape;1566;p50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7" name="Google Shape;1567;p50" title="Gráfic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024" y="1921585"/>
            <a:ext cx="3163001" cy="195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8" name="Google Shape;1568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1625" y="4050375"/>
            <a:ext cx="5734049" cy="6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9" name="Google Shape;1569;p50"/>
          <p:cNvSpPr txBox="1"/>
          <p:nvPr/>
        </p:nvSpPr>
        <p:spPr>
          <a:xfrm>
            <a:off x="2677800" y="1151925"/>
            <a:ext cx="3701700" cy="7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Hold-out method was used for validation process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3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graphicFrame>
        <p:nvGraphicFramePr>
          <p:cNvPr id="1251" name="Google Shape;1251;p33"/>
          <p:cNvGraphicFramePr/>
          <p:nvPr/>
        </p:nvGraphicFramePr>
        <p:xfrm>
          <a:off x="720000" y="16622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{69377047-F680-4C90-849E-0B3E8CD4635E}</a:tableStyleId>
              </a:tblPr>
              <a:tblGrid>
                <a:gridCol w="7704000"/>
              </a:tblGrid>
              <a:tr h="555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Estimation of Obesity Levels Based On Eating Habits and Physical Condition</a:t>
                      </a:r>
                      <a:endParaRPr sz="95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</a:tr>
              <a:tr h="56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50">
                          <a:solidFill>
                            <a:schemeClr val="dk1"/>
                          </a:solidFill>
                        </a:rPr>
                        <a:t>SPECT Heart</a:t>
                      </a:r>
                      <a:endParaRPr sz="95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</a:tr>
              <a:tr h="56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50"/>
                        <a:t> </a:t>
                      </a:r>
                      <a:r>
                        <a:rPr b="1" lang="en" sz="1450">
                          <a:solidFill>
                            <a:schemeClr val="dk1"/>
                          </a:solidFill>
                        </a:rPr>
                        <a:t>ILPD (Indian Liver Patient Dataset)</a:t>
                      </a:r>
                      <a:endParaRPr sz="95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</a:tr>
              <a:tr h="56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50">
                          <a:solidFill>
                            <a:schemeClr val="dk1"/>
                          </a:solidFill>
                        </a:rPr>
                        <a:t>AIDS Clinical Trials Group Study 175</a:t>
                      </a:r>
                      <a:endParaRPr sz="95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252" name="Google Shape;1252;p33"/>
          <p:cNvSpPr txBox="1"/>
          <p:nvPr/>
        </p:nvSpPr>
        <p:spPr>
          <a:xfrm>
            <a:off x="702825" y="4147800"/>
            <a:ext cx="3849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53" name="Google Shape;1253;p33"/>
          <p:cNvSpPr txBox="1"/>
          <p:nvPr/>
        </p:nvSpPr>
        <p:spPr>
          <a:xfrm>
            <a:off x="4581175" y="4147800"/>
            <a:ext cx="3849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54" name="Google Shape;1254;p33"/>
          <p:cNvGrpSpPr/>
          <p:nvPr/>
        </p:nvGrpSpPr>
        <p:grpSpPr>
          <a:xfrm>
            <a:off x="8080575" y="1191300"/>
            <a:ext cx="76825" cy="76800"/>
            <a:chOff x="3104875" y="1099400"/>
            <a:chExt cx="76825" cy="76800"/>
          </a:xfrm>
        </p:grpSpPr>
        <p:sp>
          <p:nvSpPr>
            <p:cNvPr id="1255" name="Google Shape;1255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" name="Google Shape;1257;p33"/>
          <p:cNvGrpSpPr/>
          <p:nvPr/>
        </p:nvGrpSpPr>
        <p:grpSpPr>
          <a:xfrm>
            <a:off x="4323450" y="4147825"/>
            <a:ext cx="76825" cy="76800"/>
            <a:chOff x="3104875" y="1099400"/>
            <a:chExt cx="76825" cy="76800"/>
          </a:xfrm>
        </p:grpSpPr>
        <p:sp>
          <p:nvSpPr>
            <p:cNvPr id="1258" name="Google Shape;1258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" name="Google Shape;1260;p33"/>
          <p:cNvGrpSpPr/>
          <p:nvPr/>
        </p:nvGrpSpPr>
        <p:grpSpPr>
          <a:xfrm>
            <a:off x="891025" y="1112200"/>
            <a:ext cx="76825" cy="76800"/>
            <a:chOff x="3104875" y="1099400"/>
            <a:chExt cx="76825" cy="76800"/>
          </a:xfrm>
        </p:grpSpPr>
        <p:sp>
          <p:nvSpPr>
            <p:cNvPr id="1261" name="Google Shape;1261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63" name="Google Shape;1263;p33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3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4" name="Google Shape;1574;p51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575" name="Google Shape;1575;p51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Hyperparameter tuning</a:t>
            </a:r>
            <a:endParaRPr/>
          </a:p>
        </p:txBody>
      </p:sp>
      <p:sp>
        <p:nvSpPr>
          <p:cNvPr id="1576" name="Google Shape;1576;p51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used gridsearch for choosing the best hyperparameter out of some </a:t>
            </a:r>
            <a:r>
              <a:rPr lang="en"/>
              <a:t>defined</a:t>
            </a:r>
            <a:r>
              <a:rPr lang="en"/>
              <a:t> choices the best hyperparameter is listed under each sample run</a:t>
            </a:r>
            <a:endParaRPr/>
          </a:p>
        </p:txBody>
      </p:sp>
      <p:pic>
        <p:nvPicPr>
          <p:cNvPr id="1577" name="Google Shape;1577;p5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8" name="Google Shape;1578;p51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9" name="Google Shape;1579;p51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0" name="Google Shape;1580;p51"/>
          <p:cNvPicPr preferRelativeResize="0"/>
          <p:nvPr/>
        </p:nvPicPr>
        <p:blipFill rotWithShape="1">
          <a:blip r:embed="rId7">
            <a:alphaModFix/>
          </a:blip>
          <a:srcRect b="0" l="15236" r="10474" t="0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1" name="Google Shape;1581;p51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82" name="Google Shape;1582;p51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583" name="Google Shape;1583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5" name="Google Shape;1585;p51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586" name="Google Shape;1586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" name="Google Shape;1588;p51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589" name="Google Shape;1589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5" name="Google Shape;1595;p52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6" name="Google Shape;1596;p52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7" name="Google Shape;1597;p52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8" name="Google Shape;1598;p52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9" name="Google Shape;1599;p52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600" name="Google Shape;1600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2" name="Google Shape;1602;p52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603" name="Google Shape;1603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5" name="Google Shape;1605;p52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606" name="Google Shape;1606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8" name="Google Shape;1608;p52"/>
          <p:cNvSpPr txBox="1"/>
          <p:nvPr>
            <p:ph type="title"/>
          </p:nvPr>
        </p:nvSpPr>
        <p:spPr>
          <a:xfrm>
            <a:off x="943050" y="1307100"/>
            <a:ext cx="7334700" cy="26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Model performance</a:t>
            </a:r>
            <a:endParaRPr sz="8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3" name="Google Shape;1613;p53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614" name="Google Shape;1614;p5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6" name="Google Shape;1616;p53"/>
          <p:cNvSpPr txBox="1"/>
          <p:nvPr/>
        </p:nvSpPr>
        <p:spPr>
          <a:xfrm>
            <a:off x="50" y="288300"/>
            <a:ext cx="9144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Classification</a:t>
            </a:r>
            <a:endParaRPr/>
          </a:p>
        </p:txBody>
      </p:sp>
      <p:pic>
        <p:nvPicPr>
          <p:cNvPr id="1617" name="Google Shape;161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6625" y="1236475"/>
            <a:ext cx="5734050" cy="345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2" name="Google Shape;1622;p54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4099849" y="-381863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3" name="Google Shape;1623;p54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6939188">
            <a:off x="603297" y="3412299"/>
            <a:ext cx="1552576" cy="13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4" name="Google Shape;1624;p54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7">
            <a:off x="3711104" y="5212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5" name="Google Shape;1625;p54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7152235" y="3461350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626" name="Google Shape;1626;p54"/>
          <p:cNvSpPr txBox="1"/>
          <p:nvPr>
            <p:ph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listing</a:t>
            </a:r>
            <a:endParaRPr/>
          </a:p>
        </p:txBody>
      </p:sp>
      <p:grpSp>
        <p:nvGrpSpPr>
          <p:cNvPr id="1627" name="Google Shape;1627;p54"/>
          <p:cNvGrpSpPr/>
          <p:nvPr/>
        </p:nvGrpSpPr>
        <p:grpSpPr>
          <a:xfrm>
            <a:off x="2447900" y="1156975"/>
            <a:ext cx="76825" cy="76800"/>
            <a:chOff x="3104875" y="1099400"/>
            <a:chExt cx="76825" cy="76800"/>
          </a:xfrm>
        </p:grpSpPr>
        <p:sp>
          <p:nvSpPr>
            <p:cNvPr id="1628" name="Google Shape;1628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0" name="Google Shape;1630;p54"/>
          <p:cNvGrpSpPr/>
          <p:nvPr/>
        </p:nvGrpSpPr>
        <p:grpSpPr>
          <a:xfrm>
            <a:off x="4889800" y="4015138"/>
            <a:ext cx="76825" cy="76800"/>
            <a:chOff x="3104875" y="1099400"/>
            <a:chExt cx="76825" cy="76800"/>
          </a:xfrm>
        </p:grpSpPr>
        <p:sp>
          <p:nvSpPr>
            <p:cNvPr id="1631" name="Google Shape;1631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4"/>
          <p:cNvGrpSpPr/>
          <p:nvPr/>
        </p:nvGrpSpPr>
        <p:grpSpPr>
          <a:xfrm>
            <a:off x="6434350" y="909775"/>
            <a:ext cx="76825" cy="76800"/>
            <a:chOff x="3104875" y="1099400"/>
            <a:chExt cx="76825" cy="76800"/>
          </a:xfrm>
        </p:grpSpPr>
        <p:sp>
          <p:nvSpPr>
            <p:cNvPr id="1634" name="Google Shape;1634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34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grpSp>
        <p:nvGrpSpPr>
          <p:cNvPr id="1269" name="Google Shape;1269;p3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270" name="Google Shape;1270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" name="Google Shape;1272;p3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273" name="Google Shape;1273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" name="Google Shape;1275;p3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276" name="Google Shape;1276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78" name="Google Shape;1278;p34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9" name="Google Shape;127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775" y="1964750"/>
            <a:ext cx="4178850" cy="267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0" name="Google Shape;1280;p34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Logistic regression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281" name="Google Shape;1281;p34"/>
          <p:cNvPicPr preferRelativeResize="0"/>
          <p:nvPr/>
        </p:nvPicPr>
        <p:blipFill rotWithShape="1">
          <a:blip r:embed="rId5">
            <a:alphaModFix/>
          </a:blip>
          <a:srcRect b="-2890" l="2280" r="-2280" t="2889"/>
          <a:stretch/>
        </p:blipFill>
        <p:spPr>
          <a:xfrm>
            <a:off x="4836513" y="2013825"/>
            <a:ext cx="4055851" cy="239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35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grpSp>
        <p:nvGrpSpPr>
          <p:cNvPr id="1287" name="Google Shape;1287;p35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288" name="Google Shape;1288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" name="Google Shape;1290;p35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291" name="Google Shape;1291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" name="Google Shape;1293;p35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294" name="Google Shape;1294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96" name="Google Shape;1296;p35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297" name="Google Shape;1297;p35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Random Forest(Ensemble)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298" name="Google Shape;129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650" y="1819850"/>
            <a:ext cx="4402350" cy="258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9" name="Google Shape;129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5025" y="1881325"/>
            <a:ext cx="3583025" cy="212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36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grpSp>
        <p:nvGrpSpPr>
          <p:cNvPr id="1305" name="Google Shape;1305;p36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306" name="Google Shape;1306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" name="Google Shape;1308;p36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309" name="Google Shape;1309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" name="Google Shape;1311;p36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312" name="Google Shape;1312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14" name="Google Shape;1314;p36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315" name="Google Shape;1315;p36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Gradient Boosting(Ensemble)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316" name="Google Shape;131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800" y="1805600"/>
            <a:ext cx="4526726" cy="25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7" name="Google Shape;1317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23375" y="2288450"/>
            <a:ext cx="4665125" cy="191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37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grpSp>
        <p:nvGrpSpPr>
          <p:cNvPr id="1323" name="Google Shape;1323;p37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324" name="Google Shape;1324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" name="Google Shape;1326;p37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327" name="Google Shape;1327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" name="Google Shape;1329;p37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330" name="Google Shape;1330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32" name="Google Shape;1332;p37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333" name="Google Shape;1333;p37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Support Vector Machine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334" name="Google Shape;133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75" y="1578550"/>
            <a:ext cx="4699700" cy="337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5" name="Google Shape;133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0725" y="1790025"/>
            <a:ext cx="4100026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38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grpSp>
        <p:nvGrpSpPr>
          <p:cNvPr id="1341" name="Google Shape;1341;p38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342" name="Google Shape;1342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" name="Google Shape;1344;p38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345" name="Google Shape;1345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" name="Google Shape;1347;p38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348" name="Google Shape;1348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0" name="Google Shape;1350;p38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351" name="Google Shape;1351;p38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Decision Tree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352" name="Google Shape;135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00" y="1264375"/>
            <a:ext cx="4861176" cy="281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3" name="Google Shape;135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4300" y="1317975"/>
            <a:ext cx="3934375" cy="281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39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grpSp>
        <p:nvGrpSpPr>
          <p:cNvPr id="1359" name="Google Shape;1359;p39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360" name="Google Shape;1360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" name="Google Shape;1362;p39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363" name="Google Shape;1363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" name="Google Shape;1365;p39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366" name="Google Shape;1366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68" name="Google Shape;1368;p39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369" name="Google Shape;1369;p39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K-Neighbors Classifier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370" name="Google Shape;137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925" y="1420650"/>
            <a:ext cx="4301700" cy="288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1" name="Google Shape;1371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9375" y="1708975"/>
            <a:ext cx="4134624" cy="21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40"/>
          <p:cNvSpPr txBox="1"/>
          <p:nvPr>
            <p:ph type="title"/>
          </p:nvPr>
        </p:nvSpPr>
        <p:spPr>
          <a:xfrm>
            <a:off x="720000" y="1359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grpSp>
        <p:nvGrpSpPr>
          <p:cNvPr id="1377" name="Google Shape;1377;p40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378" name="Google Shape;1378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0" name="Google Shape;1380;p40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381" name="Google Shape;1381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3" name="Google Shape;1383;p40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384" name="Google Shape;1384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86" name="Google Shape;1386;p40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387" name="Google Shape;1387;p40"/>
          <p:cNvSpPr txBox="1"/>
          <p:nvPr/>
        </p:nvSpPr>
        <p:spPr>
          <a:xfrm>
            <a:off x="2086663" y="832200"/>
            <a:ext cx="43017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Aba boost classifier(ensemble)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1388" name="Google Shape;138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925" y="1415500"/>
            <a:ext cx="4301700" cy="289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75475" y="1760900"/>
            <a:ext cx="4724751" cy="193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